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19214" y="1361163"/>
            <a:ext cx="444957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8602" y="1282027"/>
            <a:ext cx="16690795" cy="985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9002" y="2076162"/>
            <a:ext cx="17469995" cy="5621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6.jpg"/><Relationship Id="rId8" Type="http://schemas.openxmlformats.org/officeDocument/2006/relationships/image" Target="../media/image1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0915" y="8687251"/>
            <a:ext cx="2813243" cy="15997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83" y="0"/>
            <a:ext cx="4356376" cy="18276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065425"/>
            <a:ext cx="5510770" cy="62215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7707" y="0"/>
            <a:ext cx="7860291" cy="47677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69982" y="5871620"/>
            <a:ext cx="4718017" cy="441537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36992" y="2209762"/>
            <a:ext cx="9364980" cy="15195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800" spc="-1170" b="0">
                <a:latin typeface="Arial MT"/>
                <a:cs typeface="Arial MT"/>
              </a:rPr>
              <a:t>S</a:t>
            </a:r>
            <a:r>
              <a:rPr dirty="0" sz="9800" spc="345" b="0">
                <a:latin typeface="Arial MT"/>
                <a:cs typeface="Arial MT"/>
              </a:rPr>
              <a:t>M</a:t>
            </a:r>
            <a:r>
              <a:rPr dirty="0" sz="9800" spc="-210" b="0">
                <a:latin typeface="Arial MT"/>
                <a:cs typeface="Arial MT"/>
              </a:rPr>
              <a:t>A</a:t>
            </a:r>
            <a:r>
              <a:rPr dirty="0" sz="9800" spc="-1140" b="0">
                <a:latin typeface="Arial MT"/>
                <a:cs typeface="Arial MT"/>
              </a:rPr>
              <a:t>R</a:t>
            </a:r>
            <a:r>
              <a:rPr dirty="0" sz="9800" spc="-204" b="0">
                <a:latin typeface="Arial MT"/>
                <a:cs typeface="Arial MT"/>
              </a:rPr>
              <a:t>T</a:t>
            </a:r>
            <a:r>
              <a:rPr dirty="0" sz="9800" spc="-245" b="0">
                <a:latin typeface="Arial MT"/>
                <a:cs typeface="Arial MT"/>
              </a:rPr>
              <a:t> </a:t>
            </a:r>
            <a:r>
              <a:rPr dirty="0" sz="9800" spc="-350" b="0">
                <a:latin typeface="Arial MT"/>
                <a:cs typeface="Arial MT"/>
              </a:rPr>
              <a:t>G</a:t>
            </a:r>
            <a:r>
              <a:rPr dirty="0" sz="9800" spc="-210" b="0">
                <a:latin typeface="Arial MT"/>
                <a:cs typeface="Arial MT"/>
              </a:rPr>
              <a:t>A</a:t>
            </a:r>
            <a:r>
              <a:rPr dirty="0" sz="9800" spc="-1140" b="0">
                <a:latin typeface="Arial MT"/>
                <a:cs typeface="Arial MT"/>
              </a:rPr>
              <a:t>R</a:t>
            </a:r>
            <a:r>
              <a:rPr dirty="0" sz="9800" spc="-350" b="0">
                <a:latin typeface="Arial MT"/>
                <a:cs typeface="Arial MT"/>
              </a:rPr>
              <a:t>D</a:t>
            </a:r>
            <a:r>
              <a:rPr dirty="0" sz="9800" spc="-600" b="0">
                <a:latin typeface="Arial MT"/>
                <a:cs typeface="Arial MT"/>
              </a:rPr>
              <a:t>E</a:t>
            </a:r>
            <a:r>
              <a:rPr dirty="0" sz="9800" spc="-210" b="0">
                <a:latin typeface="Arial MT"/>
                <a:cs typeface="Arial MT"/>
              </a:rPr>
              <a:t>N</a:t>
            </a:r>
            <a:endParaRPr sz="9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76776" y="6669432"/>
            <a:ext cx="3973195" cy="201612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3750" spc="29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endParaRPr sz="3750">
              <a:latin typeface="Lucida Sans Unicode"/>
              <a:cs typeface="Lucida Sans Unicode"/>
            </a:endParaRPr>
          </a:p>
          <a:p>
            <a:pPr marL="12700" marR="5080">
              <a:lnSpc>
                <a:spcPct val="116100"/>
              </a:lnSpc>
            </a:pPr>
            <a:r>
              <a:rPr dirty="0" sz="3750" spc="65">
                <a:solidFill>
                  <a:srgbClr val="FFFFFF"/>
                </a:solidFill>
                <a:latin typeface="Lucida Sans Unicode"/>
                <a:cs typeface="Lucida Sans Unicode"/>
              </a:rPr>
              <a:t>Balaram </a:t>
            </a:r>
            <a:r>
              <a:rPr dirty="0" sz="3750" spc="90">
                <a:solidFill>
                  <a:srgbClr val="FFFFFF"/>
                </a:solidFill>
                <a:latin typeface="Lucida Sans Unicode"/>
                <a:cs typeface="Lucida Sans Unicode"/>
              </a:rPr>
              <a:t>Reddy </a:t>
            </a:r>
            <a:r>
              <a:rPr dirty="0" sz="375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750" spc="5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75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75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750" spc="-4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750" spc="-5">
                <a:solidFill>
                  <a:srgbClr val="FFFFFF"/>
                </a:solidFill>
                <a:latin typeface="Lucida Sans Unicode"/>
                <a:cs typeface="Lucida Sans Unicode"/>
              </a:rPr>
              <a:t>hn</a:t>
            </a:r>
            <a:r>
              <a:rPr dirty="0" sz="375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750" spc="19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75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750" spc="-2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750" spc="-9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3750" spc="-3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750" spc="-6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75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750" spc="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75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endParaRPr sz="3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4155" y="1894882"/>
            <a:ext cx="11229974" cy="8124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0737" y="300104"/>
            <a:ext cx="925322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165">
                <a:latin typeface="Tahoma"/>
                <a:cs typeface="Tahoma"/>
              </a:rPr>
              <a:t>Implementation</a:t>
            </a:r>
            <a:endParaRPr sz="9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0915" y="8687251"/>
            <a:ext cx="2813243" cy="15997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83" y="0"/>
            <a:ext cx="4356376" cy="18276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913800"/>
            <a:ext cx="4482070" cy="637319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562081" y="0"/>
            <a:ext cx="6725920" cy="10287000"/>
            <a:chOff x="11562081" y="0"/>
            <a:chExt cx="6725920" cy="1028700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2081" y="0"/>
              <a:ext cx="6725918" cy="46223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38700" y="3841188"/>
              <a:ext cx="5049299" cy="64458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54780" y="1903732"/>
            <a:ext cx="13664565" cy="7353934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208279">
              <a:lnSpc>
                <a:spcPts val="4110"/>
              </a:lnSpc>
              <a:spcBef>
                <a:spcPts val="340"/>
              </a:spcBef>
            </a:pPr>
            <a:r>
              <a:rPr dirty="0" sz="3500" spc="-4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500" spc="6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5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34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500" spc="-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2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17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6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24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7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5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17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27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500" spc="6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2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innovative </a:t>
            </a:r>
            <a:r>
              <a:rPr dirty="0" sz="3500" spc="-10">
                <a:solidFill>
                  <a:srgbClr val="FFFFFF"/>
                </a:solidFill>
                <a:latin typeface="Verdana"/>
                <a:cs typeface="Verdana"/>
              </a:rPr>
              <a:t>technology </a:t>
            </a:r>
            <a:r>
              <a:rPr dirty="0" sz="3500" spc="-15">
                <a:solidFill>
                  <a:srgbClr val="FFFFFF"/>
                </a:solidFill>
                <a:latin typeface="Verdana"/>
                <a:cs typeface="Verdana"/>
              </a:rPr>
              <a:t>that combines 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automation, 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95">
                <a:solidFill>
                  <a:srgbClr val="FFFFFF"/>
                </a:solidFill>
                <a:latin typeface="Verdana"/>
                <a:cs typeface="Verdana"/>
              </a:rPr>
              <a:t>analysis,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and customization </a:t>
            </a:r>
            <a:r>
              <a:rPr dirty="0" sz="3500" spc="5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improve </a:t>
            </a:r>
            <a:r>
              <a:rPr dirty="0" sz="3500" spc="-80">
                <a:solidFill>
                  <a:srgbClr val="FFFFFF"/>
                </a:solidFill>
                <a:latin typeface="Verdana"/>
                <a:cs typeface="Verdana"/>
              </a:rPr>
              <a:t>gardening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practices. 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500" spc="-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5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12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17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5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31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500" spc="6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34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6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85">
                <a:solidFill>
                  <a:srgbClr val="FFFFFF"/>
                </a:solidFill>
                <a:latin typeface="Verdana"/>
                <a:cs typeface="Verdana"/>
              </a:rPr>
              <a:t>l  </a:t>
            </a:r>
            <a:r>
              <a:rPr dirty="0" sz="3500" spc="-60">
                <a:solidFill>
                  <a:srgbClr val="FFFFFF"/>
                </a:solidFill>
                <a:latin typeface="Verdana"/>
                <a:cs typeface="Verdana"/>
              </a:rPr>
              <a:t>monitors, </a:t>
            </a:r>
            <a:r>
              <a:rPr dirty="0" sz="3500" spc="-80">
                <a:solidFill>
                  <a:srgbClr val="FFFFFF"/>
                </a:solidFill>
                <a:latin typeface="Verdana"/>
                <a:cs typeface="Verdana"/>
              </a:rPr>
              <a:t>sensors,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500" spc="-90">
                <a:solidFill>
                  <a:srgbClr val="FFFFFF"/>
                </a:solidFill>
                <a:latin typeface="Verdana"/>
                <a:cs typeface="Verdana"/>
              </a:rPr>
              <a:t>gates 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enables </a:t>
            </a:r>
            <a:r>
              <a:rPr dirty="0" sz="3500" spc="-1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dirty="0" sz="3500" spc="5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3500" spc="-15">
                <a:solidFill>
                  <a:srgbClr val="FFFFFF"/>
                </a:solidFill>
                <a:latin typeface="Verdana"/>
                <a:cs typeface="Verdana"/>
              </a:rPr>
              <a:t>monitor </a:t>
            </a:r>
            <a:r>
              <a:rPr dirty="0" sz="35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FFFFFF"/>
                </a:solidFill>
                <a:latin typeface="Verdana"/>
                <a:cs typeface="Verdana"/>
              </a:rPr>
              <a:t>respond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5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40">
                <a:solidFill>
                  <a:srgbClr val="FFFFFF"/>
                </a:solidFill>
                <a:latin typeface="Verdana"/>
                <a:cs typeface="Verdana"/>
              </a:rPr>
              <a:t>environmental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15">
                <a:solidFill>
                  <a:srgbClr val="FFFFFF"/>
                </a:solidFill>
                <a:latin typeface="Verdana"/>
                <a:cs typeface="Verdana"/>
              </a:rPr>
              <a:t>factors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Verdana"/>
                <a:cs typeface="Verdana"/>
              </a:rPr>
              <a:t>real-time,</a:t>
            </a:r>
            <a:r>
              <a:rPr dirty="0" sz="35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45">
                <a:solidFill>
                  <a:srgbClr val="FFFFFF"/>
                </a:solidFill>
                <a:latin typeface="Verdana"/>
                <a:cs typeface="Verdana"/>
              </a:rPr>
              <a:t>resulting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3500" spc="-1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25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8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resources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5">
                <a:solidFill>
                  <a:srgbClr val="FFFFFF"/>
                </a:solidFill>
                <a:latin typeface="Verdana"/>
                <a:cs typeface="Verdana"/>
              </a:rPr>
              <a:t>better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5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95">
                <a:solidFill>
                  <a:srgbClr val="FFFFFF"/>
                </a:solidFill>
                <a:latin typeface="Verdana"/>
                <a:cs typeface="Verdana"/>
              </a:rPr>
              <a:t>growth.</a:t>
            </a:r>
            <a:endParaRPr sz="3500">
              <a:latin typeface="Verdana"/>
              <a:cs typeface="Verdana"/>
            </a:endParaRPr>
          </a:p>
          <a:p>
            <a:pPr marL="12700" marR="5080">
              <a:lnSpc>
                <a:spcPts val="4110"/>
              </a:lnSpc>
              <a:spcBef>
                <a:spcPts val="20"/>
              </a:spcBef>
            </a:pPr>
            <a:r>
              <a:rPr dirty="0" sz="3500" spc="-7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5">
                <a:solidFill>
                  <a:srgbClr val="FFFFFF"/>
                </a:solidFill>
                <a:latin typeface="Verdana"/>
                <a:cs typeface="Verdana"/>
              </a:rPr>
              <a:t>promotes</a:t>
            </a:r>
            <a:r>
              <a:rPr dirty="0" sz="35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40">
                <a:solidFill>
                  <a:srgbClr val="FFFFFF"/>
                </a:solidFill>
                <a:latin typeface="Verdana"/>
                <a:cs typeface="Verdana"/>
              </a:rPr>
              <a:t>sustainable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5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environmentally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5">
                <a:solidFill>
                  <a:srgbClr val="FFFFFF"/>
                </a:solidFill>
                <a:latin typeface="Verdana"/>
                <a:cs typeface="Verdana"/>
              </a:rPr>
              <a:t>friendly </a:t>
            </a:r>
            <a:r>
              <a:rPr dirty="0" sz="3500" spc="-1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80">
                <a:solidFill>
                  <a:srgbClr val="FFFFFF"/>
                </a:solidFill>
                <a:latin typeface="Verdana"/>
                <a:cs typeface="Verdana"/>
              </a:rPr>
              <a:t>gardening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5">
                <a:solidFill>
                  <a:srgbClr val="FFFFFF"/>
                </a:solidFill>
                <a:latin typeface="Verdana"/>
                <a:cs typeface="Verdana"/>
              </a:rPr>
              <a:t>practices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5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reducing</a:t>
            </a:r>
            <a:r>
              <a:rPr dirty="0" sz="35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waste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40">
                <a:solidFill>
                  <a:srgbClr val="FFFFFF"/>
                </a:solidFill>
                <a:latin typeface="Verdana"/>
                <a:cs typeface="Verdana"/>
              </a:rPr>
              <a:t>conserving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5">
                <a:solidFill>
                  <a:srgbClr val="FFFFFF"/>
                </a:solidFill>
                <a:latin typeface="Verdana"/>
                <a:cs typeface="Verdana"/>
              </a:rPr>
              <a:t>water.</a:t>
            </a:r>
            <a:endParaRPr sz="3500">
              <a:latin typeface="Verdana"/>
              <a:cs typeface="Verdana"/>
            </a:endParaRPr>
          </a:p>
          <a:p>
            <a:pPr marL="12700" marR="781685">
              <a:lnSpc>
                <a:spcPts val="4110"/>
              </a:lnSpc>
              <a:spcBef>
                <a:spcPts val="5"/>
              </a:spcBef>
            </a:pP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6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3500" spc="-7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500" spc="-34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500" spc="-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dirty="0" sz="3500" spc="6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24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17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8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2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10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2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10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24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500" spc="-34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500">
              <a:latin typeface="Verdana"/>
              <a:cs typeface="Verdana"/>
            </a:endParaRPr>
          </a:p>
          <a:p>
            <a:pPr algn="just" marL="12700" marR="1390015">
              <a:lnSpc>
                <a:spcPts val="4110"/>
              </a:lnSpc>
            </a:pPr>
            <a:r>
              <a:rPr dirty="0" sz="3500" spc="-10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500" spc="-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27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500" spc="6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500" spc="-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7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6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19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3500" spc="-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500" spc="-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7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500" spc="-4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500" spc="-110">
                <a:solidFill>
                  <a:srgbClr val="FFFFFF"/>
                </a:solidFill>
                <a:latin typeface="Verdana"/>
                <a:cs typeface="Verdana"/>
              </a:rPr>
              <a:t>garden,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Verdana"/>
                <a:cs typeface="Verdana"/>
              </a:rPr>
              <a:t>technology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5">
                <a:solidFill>
                  <a:srgbClr val="FFFFFF"/>
                </a:solidFill>
                <a:latin typeface="Verdana"/>
                <a:cs typeface="Verdana"/>
              </a:rPr>
              <a:t>continues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5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Verdana"/>
                <a:cs typeface="Verdana"/>
              </a:rPr>
              <a:t>advance,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8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5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dirty="0" sz="3500" spc="-1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1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500" spc="6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7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1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5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23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6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500" spc="-17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3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500" spc="-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500" spc="-1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34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42232" y="191166"/>
            <a:ext cx="725614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695" b="0">
                <a:latin typeface="Times New Roman"/>
                <a:cs typeface="Times New Roman"/>
              </a:rPr>
              <a:t>INFERENCE</a:t>
            </a:r>
            <a:endParaRPr sz="9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6122" y="1355512"/>
            <a:ext cx="7991474" cy="7572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35405"/>
            <a:ext cx="4166169" cy="56515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33327" y="4345070"/>
            <a:ext cx="14821535" cy="146939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558800" marR="5080" indent="-546735">
              <a:lnSpc>
                <a:spcPts val="5600"/>
              </a:lnSpc>
              <a:spcBef>
                <a:spcPts val="365"/>
              </a:spcBef>
            </a:pP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800" spc="-19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4800" spc="-2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4800" spc="-5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800" spc="15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1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800" spc="-29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800" spc="42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800" spc="-5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5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80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800" spc="1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47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80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800" spc="-19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800" spc="-2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5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800" spc="-254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4800" spc="-5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800" spc="16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30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800" spc="-54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5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800" spc="-2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4800" spc="-320" b="1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800" spc="-545" b="1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dirty="0" sz="4800" spc="1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4800" spc="-2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4800" spc="5" b="1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z="4800" spc="-165" b="1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dirty="0" sz="4800" spc="-19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800" spc="-5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800" spc="-9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800" spc="-47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4800" spc="-2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800" spc="-2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9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800" spc="-19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4800" spc="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800" spc="-2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800" spc="16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9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800" spc="-2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114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800" spc="-9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800" spc="-5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800" spc="-32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800" spc="-28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47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800" spc="-32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800" spc="-55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800" spc="1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80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800" spc="-32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800" spc="-1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80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800" spc="18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3651" y="0"/>
            <a:ext cx="4453832" cy="32172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59306" y="9324804"/>
            <a:ext cx="1028693" cy="96219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69"/>
              <a:t>R</a:t>
            </a:r>
            <a:r>
              <a:rPr dirty="0" spc="470"/>
              <a:t>E</a:t>
            </a:r>
            <a:r>
              <a:rPr dirty="0" spc="-35"/>
              <a:t>S</a:t>
            </a:r>
            <a:r>
              <a:rPr dirty="0" spc="844"/>
              <a:t>U</a:t>
            </a:r>
            <a:r>
              <a:rPr dirty="0" spc="470"/>
              <a:t>LT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810324"/>
            <a:ext cx="378142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300" b="0">
                <a:latin typeface="Times New Roman"/>
                <a:cs typeface="Times New Roman"/>
              </a:rPr>
              <a:t>Abstract</a:t>
            </a:r>
            <a:endParaRPr sz="8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379" y="2254537"/>
            <a:ext cx="9372600" cy="7553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6545">
              <a:lnSpc>
                <a:spcPct val="121100"/>
              </a:lnSpc>
              <a:spcBef>
                <a:spcPts val="100"/>
              </a:spcBef>
            </a:pPr>
            <a:r>
              <a:rPr dirty="0" sz="2400" spc="-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Smart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Garden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automation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utilizes </a:t>
            </a:r>
            <a:r>
              <a:rPr dirty="0" sz="2400" spc="-7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various </a:t>
            </a:r>
            <a:r>
              <a:rPr dirty="0" sz="2400" spc="-30">
                <a:solidFill>
                  <a:srgbClr val="FFFFFF"/>
                </a:solidFill>
                <a:latin typeface="Lucida Sans Unicode"/>
                <a:cs typeface="Lucida Sans Unicode"/>
              </a:rPr>
              <a:t>sensors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devices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monitor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control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04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-13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2700" marR="5080">
              <a:lnSpc>
                <a:spcPct val="121100"/>
              </a:lnSpc>
            </a:pPr>
            <a:r>
              <a:rPr dirty="0" sz="2400" spc="-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Lucida Sans Unicode"/>
                <a:cs typeface="Lucida Sans Unicode"/>
              </a:rPr>
              <a:t>designed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Lucida Sans Unicode"/>
                <a:cs typeface="Lucida Sans Unicode"/>
              </a:rPr>
              <a:t>optimize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plant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Lucida Sans Unicode"/>
                <a:cs typeface="Lucida Sans Unicode"/>
              </a:rPr>
              <a:t>growth,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conserve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water, </a:t>
            </a:r>
            <a:r>
              <a:rPr dirty="0" sz="2400" spc="-7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5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04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'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rr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204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ss</a:t>
            </a:r>
            <a:r>
              <a:rPr dirty="0" sz="2400" spc="-13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2700" marR="69850">
              <a:lnSpc>
                <a:spcPct val="121100"/>
              </a:lnSpc>
            </a:pPr>
            <a:r>
              <a:rPr dirty="0" sz="2400" spc="-5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comprises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several 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components, </a:t>
            </a:r>
            <a:r>
              <a:rPr dirty="0" sz="2400" spc="-45">
                <a:solidFill>
                  <a:srgbClr val="FFFFFF"/>
                </a:solidFill>
                <a:latin typeface="Lucida Sans Unicode"/>
                <a:cs typeface="Lucida Sans Unicode"/>
              </a:rPr>
              <a:t>including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water </a:t>
            </a:r>
            <a:r>
              <a:rPr dirty="0" sz="24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sensor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Lucida Sans Unicode"/>
                <a:cs typeface="Lucida Sans Unicode"/>
              </a:rPr>
              <a:t>monitors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Lucida Sans Unicode"/>
                <a:cs typeface="Lucida Sans Unicode"/>
              </a:rPr>
              <a:t>soil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moisture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level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sends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signal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400" spc="-7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229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4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5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-13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2700" marR="23495">
              <a:lnSpc>
                <a:spcPct val="121100"/>
              </a:lnSpc>
            </a:pPr>
            <a:r>
              <a:rPr dirty="0" sz="2400" spc="-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motion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sensor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detects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Lucida Sans Unicode"/>
                <a:cs typeface="Lucida Sans Unicode"/>
              </a:rPr>
              <a:t>any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movement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within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Lucida Sans Unicode"/>
                <a:cs typeface="Lucida Sans Unicode"/>
              </a:rPr>
              <a:t>garden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area </a:t>
            </a:r>
            <a:r>
              <a:rPr dirty="0" sz="2400" spc="-7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sends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signal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Lucida Sans Unicode"/>
                <a:cs typeface="Lucida Sans Unicode"/>
              </a:rPr>
              <a:t>sprinkler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switch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turn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off.</a:t>
            </a:r>
            <a:endParaRPr sz="2400">
              <a:latin typeface="Lucida Sans Unicode"/>
              <a:cs typeface="Lucida Sans Unicode"/>
            </a:endParaRPr>
          </a:p>
          <a:p>
            <a:pPr marL="12700" marR="73025">
              <a:lnSpc>
                <a:spcPct val="121100"/>
              </a:lnSpc>
            </a:pP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Additionally,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dirty="0" sz="2400" spc="-30">
                <a:solidFill>
                  <a:srgbClr val="FFFFFF"/>
                </a:solidFill>
                <a:latin typeface="Lucida Sans Unicode"/>
                <a:cs typeface="Lucida Sans Unicode"/>
              </a:rPr>
              <a:t>has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gate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dirty="0" sz="2400" spc="15">
                <a:solidFill>
                  <a:srgbClr val="FFFFFF"/>
                </a:solidFill>
                <a:latin typeface="Lucida Sans Unicode"/>
                <a:cs typeface="Lucida Sans Unicode"/>
              </a:rPr>
              <a:t>can be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remotely 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controlled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restrict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Lucida Sans Unicode"/>
                <a:cs typeface="Lucida Sans Unicode"/>
              </a:rPr>
              <a:t>garden,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Lucida Sans Unicode"/>
                <a:cs typeface="Lucida Sans Unicode"/>
              </a:rPr>
              <a:t>ensuring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00" spc="-7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privacy.</a:t>
            </a:r>
            <a:endParaRPr sz="2400">
              <a:latin typeface="Lucida Sans Unicode"/>
              <a:cs typeface="Lucida Sans Unicode"/>
            </a:endParaRPr>
          </a:p>
          <a:p>
            <a:pPr marL="12700" marR="934085">
              <a:lnSpc>
                <a:spcPct val="121100"/>
              </a:lnSpc>
            </a:pPr>
            <a:r>
              <a:rPr dirty="0" sz="2400" spc="-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remotely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open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close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gate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their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devices,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providing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convenient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Lucida Sans Unicode"/>
                <a:cs typeface="Lucida Sans Unicode"/>
              </a:rPr>
              <a:t>garden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4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dirty="0" sz="2400" spc="-7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5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ee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13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9077" y="0"/>
            <a:ext cx="8188922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6026" y="3983393"/>
            <a:ext cx="6661973" cy="63036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9016" y="7744241"/>
            <a:ext cx="2538795" cy="25394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89797" y="1"/>
            <a:ext cx="7498202" cy="51442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2777" y="272840"/>
            <a:ext cx="5673090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0" spc="-160">
                <a:latin typeface="Trebuchet MS"/>
                <a:cs typeface="Trebuchet MS"/>
              </a:rPr>
              <a:t>Introduction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9002" y="2076162"/>
            <a:ext cx="11654155" cy="5621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5300"/>
              </a:lnSpc>
              <a:spcBef>
                <a:spcPts val="95"/>
              </a:spcBef>
            </a:pPr>
            <a:r>
              <a:rPr dirty="0" sz="2450" spc="-35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450" spc="-5">
                <a:solidFill>
                  <a:srgbClr val="FFFFFF"/>
                </a:solidFill>
                <a:latin typeface="Lucida Sans Unicode"/>
                <a:cs typeface="Lucida Sans Unicode"/>
              </a:rPr>
              <a:t>smart 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garden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with components </a:t>
            </a:r>
            <a:r>
              <a:rPr dirty="0" sz="2450">
                <a:solidFill>
                  <a:srgbClr val="FFFFFF"/>
                </a:solidFill>
                <a:latin typeface="Lucida Sans Unicode"/>
                <a:cs typeface="Lucida Sans Unicode"/>
              </a:rPr>
              <a:t>such </a:t>
            </a:r>
            <a:r>
              <a:rPr dirty="0" sz="2450" spc="-15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450" spc="25">
                <a:solidFill>
                  <a:srgbClr val="FFFFFF"/>
                </a:solidFill>
                <a:latin typeface="Lucida Sans Unicode"/>
                <a:cs typeface="Lucida Sans Unicode"/>
              </a:rPr>
              <a:t>water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level 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monitor, </a:t>
            </a:r>
            <a:r>
              <a:rPr dirty="0" sz="24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50">
                <a:solidFill>
                  <a:srgbClr val="FFFFFF"/>
                </a:solidFill>
                <a:latin typeface="Lucida Sans Unicode"/>
                <a:cs typeface="Lucida Sans Unicode"/>
              </a:rPr>
              <a:t>sprinkler, gate,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50" spc="-15">
                <a:solidFill>
                  <a:srgbClr val="FFFFFF"/>
                </a:solidFill>
                <a:latin typeface="Lucida Sans Unicode"/>
                <a:cs typeface="Lucida Sans Unicode"/>
              </a:rPr>
              <a:t>sensor </a:t>
            </a:r>
            <a:r>
              <a:rPr dirty="0" sz="2450" spc="-5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245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example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45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dirty="0" sz="2450" spc="-70">
                <a:solidFill>
                  <a:srgbClr val="FFFFFF"/>
                </a:solidFill>
                <a:latin typeface="Lucida Sans Unicode"/>
                <a:cs typeface="Lucida Sans Unicode"/>
              </a:rPr>
              <a:t>IoT-based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project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dirty="0" sz="2450" spc="25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automate and </a:t>
            </a:r>
            <a:r>
              <a:rPr dirty="0" sz="2450" spc="-45">
                <a:solidFill>
                  <a:srgbClr val="FFFFFF"/>
                </a:solidFill>
                <a:latin typeface="Lucida Sans Unicode"/>
                <a:cs typeface="Lucida Sans Unicode"/>
              </a:rPr>
              <a:t>optimize 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various </a:t>
            </a:r>
            <a:r>
              <a:rPr dirty="0" sz="2450" spc="-5">
                <a:solidFill>
                  <a:srgbClr val="FFFFFF"/>
                </a:solidFill>
                <a:latin typeface="Lucida Sans Unicode"/>
                <a:cs typeface="Lucida Sans Unicode"/>
              </a:rPr>
              <a:t>functions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related </a:t>
            </a:r>
            <a:r>
              <a:rPr dirty="0" sz="2450" spc="4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garden </a:t>
            </a:r>
            <a:r>
              <a:rPr dirty="0" sz="2450" spc="-15">
                <a:solidFill>
                  <a:srgbClr val="FFFFFF"/>
                </a:solidFill>
                <a:latin typeface="Lucida Sans Unicode"/>
                <a:cs typeface="Lucida Sans Unicode"/>
              </a:rPr>
              <a:t>maintenance, 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8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50" spc="6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50" spc="9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450" spc="-12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45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50" spc="4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4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50" spc="11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50" spc="-5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50" spc="6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5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50" spc="-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50" spc="6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50" spc="6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50" spc="9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450" spc="-13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450">
              <a:latin typeface="Lucida Sans Unicode"/>
              <a:cs typeface="Lucida Sans Unicode"/>
            </a:endParaRPr>
          </a:p>
          <a:p>
            <a:pPr algn="just" marL="12700" marR="5715">
              <a:lnSpc>
                <a:spcPct val="115300"/>
              </a:lnSpc>
            </a:pP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dirty="0" sz="2450" spc="-25">
                <a:solidFill>
                  <a:srgbClr val="FFFFFF"/>
                </a:solidFill>
                <a:latin typeface="Lucida Sans Unicode"/>
                <a:cs typeface="Lucida Sans Unicode"/>
              </a:rPr>
              <a:t>uses 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sensors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50" spc="-5">
                <a:solidFill>
                  <a:srgbClr val="FFFFFF"/>
                </a:solidFill>
                <a:latin typeface="Lucida Sans Unicode"/>
                <a:cs typeface="Lucida Sans Unicode"/>
              </a:rPr>
              <a:t>smart </a:t>
            </a:r>
            <a:r>
              <a:rPr dirty="0" sz="2450" spc="-35">
                <a:solidFill>
                  <a:srgbClr val="FFFFFF"/>
                </a:solidFill>
                <a:latin typeface="Lucida Sans Unicode"/>
                <a:cs typeface="Lucida Sans Unicode"/>
              </a:rPr>
              <a:t>algorithms </a:t>
            </a:r>
            <a:r>
              <a:rPr dirty="0" sz="2450" spc="4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450" spc="-15">
                <a:solidFill>
                  <a:srgbClr val="FFFFFF"/>
                </a:solidFill>
                <a:latin typeface="Lucida Sans Unicode"/>
                <a:cs typeface="Lucida Sans Unicode"/>
              </a:rPr>
              <a:t>monitor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control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>
                <a:solidFill>
                  <a:srgbClr val="FFFFFF"/>
                </a:solidFill>
                <a:latin typeface="Lucida Sans Unicode"/>
                <a:cs typeface="Lucida Sans Unicode"/>
              </a:rPr>
              <a:t>environmental 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conditions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 spc="-45">
                <a:solidFill>
                  <a:srgbClr val="FFFFFF"/>
                </a:solidFill>
                <a:latin typeface="Lucida Sans Unicode"/>
                <a:cs typeface="Lucida Sans Unicode"/>
              </a:rPr>
              <a:t>garden. </a:t>
            </a: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 spc="25">
                <a:solidFill>
                  <a:srgbClr val="FFFFFF"/>
                </a:solidFill>
                <a:latin typeface="Lucida Sans Unicode"/>
                <a:cs typeface="Lucida Sans Unicode"/>
              </a:rPr>
              <a:t>water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level </a:t>
            </a:r>
            <a:r>
              <a:rPr dirty="0" sz="2450" spc="-15">
                <a:solidFill>
                  <a:srgbClr val="FFFFFF"/>
                </a:solidFill>
                <a:latin typeface="Lucida Sans Unicode"/>
                <a:cs typeface="Lucida Sans Unicode"/>
              </a:rPr>
              <a:t>monitor </a:t>
            </a:r>
            <a:r>
              <a:rPr dirty="0" sz="2450" spc="25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dirty="0" sz="2450" spc="50">
                <a:solidFill>
                  <a:srgbClr val="FFFFFF"/>
                </a:solidFill>
                <a:latin typeface="Lucida Sans Unicode"/>
                <a:cs typeface="Lucida Sans Unicode"/>
              </a:rPr>
              <a:t>detect </a:t>
            </a:r>
            <a:r>
              <a:rPr dirty="0" sz="2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when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soil </a:t>
            </a:r>
            <a:r>
              <a:rPr dirty="0" sz="2450" spc="-5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2450" spc="40">
                <a:solidFill>
                  <a:srgbClr val="FFFFFF"/>
                </a:solidFill>
                <a:latin typeface="Lucida Sans Unicode"/>
                <a:cs typeface="Lucida Sans Unicode"/>
              </a:rPr>
              <a:t>dry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50" spc="-55">
                <a:solidFill>
                  <a:srgbClr val="FFFFFF"/>
                </a:solidFill>
                <a:latin typeface="Lucida Sans Unicode"/>
                <a:cs typeface="Lucida Sans Unicode"/>
              </a:rPr>
              <a:t>trigger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sprinkler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dirty="0" sz="2450" spc="4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450" spc="25">
                <a:solidFill>
                  <a:srgbClr val="FFFFFF"/>
                </a:solidFill>
                <a:latin typeface="Lucida Sans Unicode"/>
                <a:cs typeface="Lucida Sans Unicode"/>
              </a:rPr>
              <a:t>water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>
                <a:solidFill>
                  <a:srgbClr val="FFFFFF"/>
                </a:solidFill>
                <a:latin typeface="Lucida Sans Unicode"/>
                <a:cs typeface="Lucida Sans Unicode"/>
              </a:rPr>
              <a:t>plants 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only </a:t>
            </a:r>
            <a:r>
              <a:rPr dirty="0" sz="2450" spc="-7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8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-50">
                <a:solidFill>
                  <a:srgbClr val="FFFFFF"/>
                </a:solidFill>
                <a:latin typeface="Lucida Sans Unicode"/>
                <a:cs typeface="Lucida Sans Unicode"/>
              </a:rPr>
              <a:t>ss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50" spc="9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450" spc="-12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45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11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50" spc="6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50" spc="-17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4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50" spc="11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50" spc="6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50" spc="-17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4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5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50" spc="4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4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50" spc="-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50" spc="6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5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50" spc="4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45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50" spc="6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5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50" spc="-13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450">
              <a:latin typeface="Lucida Sans Unicode"/>
              <a:cs typeface="Lucida Sans Unicode"/>
            </a:endParaRPr>
          </a:p>
          <a:p>
            <a:pPr algn="just" marL="12700" marR="13335">
              <a:lnSpc>
                <a:spcPct val="115300"/>
              </a:lnSpc>
            </a:pP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Lucida Sans Unicode"/>
                <a:cs typeface="Lucida Sans Unicode"/>
              </a:rPr>
              <a:t>gate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2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controlled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>
                <a:solidFill>
                  <a:srgbClr val="FFFFFF"/>
                </a:solidFill>
                <a:latin typeface="Lucida Sans Unicode"/>
                <a:cs typeface="Lucida Sans Unicode"/>
              </a:rPr>
              <a:t>remotely,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35">
                <a:solidFill>
                  <a:srgbClr val="FFFFFF"/>
                </a:solidFill>
                <a:latin typeface="Lucida Sans Unicode"/>
                <a:cs typeface="Lucida Sans Unicode"/>
              </a:rPr>
              <a:t>allowing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4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restrict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45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4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4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 spc="-7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garden</a:t>
            </a:r>
            <a:r>
              <a:rPr dirty="0" sz="245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4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enhance</a:t>
            </a:r>
            <a:r>
              <a:rPr dirty="0" sz="24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Lucida Sans Unicode"/>
                <a:cs typeface="Lucida Sans Unicode"/>
              </a:rPr>
              <a:t>security.</a:t>
            </a:r>
            <a:endParaRPr sz="2450">
              <a:latin typeface="Lucida Sans Unicode"/>
              <a:cs typeface="Lucida Sans Unicode"/>
            </a:endParaRPr>
          </a:p>
          <a:p>
            <a:pPr algn="just" marL="12700" marR="8255">
              <a:lnSpc>
                <a:spcPct val="115300"/>
              </a:lnSpc>
            </a:pP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dirty="0" sz="2450" spc="-5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designed </a:t>
            </a:r>
            <a:r>
              <a:rPr dirty="0" sz="2450" spc="4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be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accessed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controlled remotely 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through </a:t>
            </a:r>
            <a:r>
              <a:rPr dirty="0" sz="245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>
                <a:solidFill>
                  <a:srgbClr val="FFFFFF"/>
                </a:solidFill>
                <a:latin typeface="Lucida Sans Unicode"/>
                <a:cs typeface="Lucida Sans Unicode"/>
              </a:rPr>
              <a:t>application </a:t>
            </a:r>
            <a:r>
              <a:rPr dirty="0" sz="2450" spc="-95">
                <a:solidFill>
                  <a:srgbClr val="FFFFFF"/>
                </a:solidFill>
                <a:latin typeface="Lucida Sans Unicode"/>
                <a:cs typeface="Lucida Sans Unicode"/>
              </a:rPr>
              <a:t>making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it 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easier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50" spc="-5">
                <a:solidFill>
                  <a:srgbClr val="FFFFFF"/>
                </a:solidFill>
                <a:latin typeface="Lucida Sans Unicode"/>
                <a:cs typeface="Lucida Sans Unicode"/>
              </a:rPr>
              <a:t>more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convenient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 spc="-15">
                <a:solidFill>
                  <a:srgbClr val="FFFFFF"/>
                </a:solidFill>
                <a:latin typeface="Lucida Sans Unicode"/>
                <a:cs typeface="Lucida Sans Unicode"/>
              </a:rPr>
              <a:t>user </a:t>
            </a:r>
            <a:r>
              <a:rPr dirty="0" sz="2450" spc="4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manage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 spc="-7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45">
                <a:solidFill>
                  <a:srgbClr val="FFFFFF"/>
                </a:solidFill>
                <a:latin typeface="Lucida Sans Unicode"/>
                <a:cs typeface="Lucida Sans Unicode"/>
              </a:rPr>
              <a:t>garden.</a:t>
            </a:r>
            <a:endParaRPr sz="2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5332" y="0"/>
            <a:ext cx="8537670" cy="76050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6920" y="835610"/>
            <a:ext cx="1904946" cy="1989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9016" y="6705369"/>
            <a:ext cx="2278982" cy="35816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2162" y="2169434"/>
            <a:ext cx="11877675" cy="7454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0965">
              <a:lnSpc>
                <a:spcPct val="116100"/>
              </a:lnSpc>
              <a:spcBef>
                <a:spcPts val="100"/>
              </a:spcBef>
            </a:pPr>
            <a:r>
              <a:rPr dirty="0" sz="2100" spc="40">
                <a:solidFill>
                  <a:srgbClr val="FFFFFF"/>
                </a:solidFill>
                <a:latin typeface="Lucida Sans Unicode"/>
                <a:cs typeface="Lucida Sans Unicode"/>
              </a:rPr>
              <a:t>Smart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5">
                <a:solidFill>
                  <a:srgbClr val="FFFFFF"/>
                </a:solidFill>
                <a:latin typeface="Lucida Sans Unicode"/>
                <a:cs typeface="Lucida Sans Unicode"/>
              </a:rPr>
              <a:t>garden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systems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5">
                <a:solidFill>
                  <a:srgbClr val="FFFFFF"/>
                </a:solidFill>
                <a:latin typeface="Lucida Sans Unicode"/>
                <a:cs typeface="Lucida Sans Unicode"/>
              </a:rPr>
              <a:t>becoming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increasingly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popular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people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5">
                <a:solidFill>
                  <a:srgbClr val="FFFFFF"/>
                </a:solidFill>
                <a:latin typeface="Lucida Sans Unicode"/>
                <a:cs typeface="Lucida Sans Unicode"/>
              </a:rPr>
              <a:t>looking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0">
                <a:solidFill>
                  <a:srgbClr val="FFFFFF"/>
                </a:solidFill>
                <a:latin typeface="Lucida Sans Unicode"/>
                <a:cs typeface="Lucida Sans Unicode"/>
              </a:rPr>
              <a:t>ways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1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5">
                <a:solidFill>
                  <a:srgbClr val="FFFFFF"/>
                </a:solidFill>
                <a:latin typeface="Lucida Sans Unicode"/>
                <a:cs typeface="Lucida Sans Unicode"/>
              </a:rPr>
              <a:t>make </a:t>
            </a:r>
            <a:r>
              <a:rPr dirty="0" sz="2100" spc="-35">
                <a:solidFill>
                  <a:srgbClr val="FFFFFF"/>
                </a:solidFill>
                <a:latin typeface="Lucida Sans Unicode"/>
                <a:cs typeface="Lucida Sans Unicode"/>
              </a:rPr>
              <a:t>gardening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easier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more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efficient. </a:t>
            </a:r>
            <a:r>
              <a:rPr dirty="0" sz="2100" spc="-4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smart </a:t>
            </a:r>
            <a:r>
              <a:rPr dirty="0" sz="2100" spc="-15">
                <a:solidFill>
                  <a:srgbClr val="FFFFFF"/>
                </a:solidFill>
                <a:latin typeface="Lucida Sans Unicode"/>
                <a:cs typeface="Lucida Sans Unicode"/>
              </a:rPr>
              <a:t>garden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typically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consists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1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Lucida Sans Unicode"/>
                <a:cs typeface="Lucida Sans Unicode"/>
              </a:rPr>
              <a:t>sensors, </a:t>
            </a:r>
            <a:r>
              <a:rPr dirty="0" sz="2100" spc="-25">
                <a:solidFill>
                  <a:srgbClr val="FFFFFF"/>
                </a:solidFill>
                <a:latin typeface="Lucida Sans Unicode"/>
                <a:cs typeface="Lucida Sans Unicode"/>
              </a:rPr>
              <a:t>irrigation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systems,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sometimes </a:t>
            </a:r>
            <a:r>
              <a:rPr dirty="0" sz="2100" spc="40">
                <a:solidFill>
                  <a:srgbClr val="FFFFFF"/>
                </a:solidFill>
                <a:latin typeface="Lucida Sans Unicode"/>
                <a:cs typeface="Lucida Sans Unicode"/>
              </a:rPr>
              <a:t>even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AI-powered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controllers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monitor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adjust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environment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Lucida Sans Unicode"/>
                <a:cs typeface="Lucida Sans Unicode"/>
              </a:rPr>
              <a:t>real-time.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literature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survey,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Lucida Sans Unicode"/>
                <a:cs typeface="Lucida Sans Unicode"/>
              </a:rPr>
              <a:t>explore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various </a:t>
            </a:r>
            <a:r>
              <a:rPr dirty="0" sz="2100" spc="-6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components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smart </a:t>
            </a:r>
            <a:r>
              <a:rPr dirty="0" sz="2100" spc="-15">
                <a:solidFill>
                  <a:srgbClr val="FFFFFF"/>
                </a:solidFill>
                <a:latin typeface="Lucida Sans Unicode"/>
                <a:cs typeface="Lucida Sans Unicode"/>
              </a:rPr>
              <a:t>garden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system, </a:t>
            </a:r>
            <a:r>
              <a:rPr dirty="0" sz="2100" spc="-20">
                <a:solidFill>
                  <a:srgbClr val="FFFFFF"/>
                </a:solidFill>
                <a:latin typeface="Lucida Sans Unicode"/>
                <a:cs typeface="Lucida Sans Unicode"/>
              </a:rPr>
              <a:t>including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motion </a:t>
            </a:r>
            <a:r>
              <a:rPr dirty="0" sz="2100" spc="-20">
                <a:solidFill>
                  <a:srgbClr val="FFFFFF"/>
                </a:solidFill>
                <a:latin typeface="Lucida Sans Unicode"/>
                <a:cs typeface="Lucida Sans Unicode"/>
              </a:rPr>
              <a:t>sensors,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water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level </a:t>
            </a:r>
            <a:r>
              <a:rPr dirty="0" sz="2100" spc="-20">
                <a:solidFill>
                  <a:srgbClr val="FFFFFF"/>
                </a:solidFill>
                <a:latin typeface="Lucida Sans Unicode"/>
                <a:cs typeface="Lucida Sans Unicode"/>
              </a:rPr>
              <a:t>sensors, </a:t>
            </a:r>
            <a:r>
              <a:rPr dirty="0" sz="21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sprinklers,</a:t>
            </a:r>
            <a:r>
              <a:rPr dirty="0" sz="21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Lucida Sans Unicode"/>
                <a:cs typeface="Lucida Sans Unicode"/>
              </a:rPr>
              <a:t>gates.</a:t>
            </a:r>
            <a:endParaRPr sz="2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100" spc="8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100" spc="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1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4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100" spc="-114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2100">
              <a:latin typeface="Lucida Sans Unicode"/>
              <a:cs typeface="Lucida Sans Unicode"/>
            </a:endParaRPr>
          </a:p>
          <a:p>
            <a:pPr marL="12700" marR="871855">
              <a:lnSpc>
                <a:spcPct val="116100"/>
              </a:lnSpc>
            </a:pP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Motion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sensors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smart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5">
                <a:solidFill>
                  <a:srgbClr val="FFFFFF"/>
                </a:solidFill>
                <a:latin typeface="Lucida Sans Unicode"/>
                <a:cs typeface="Lucida Sans Unicode"/>
              </a:rPr>
              <a:t>garden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systems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Lucida Sans Unicode"/>
                <a:cs typeface="Lucida Sans Unicode"/>
              </a:rPr>
              <a:t>detect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0">
                <a:solidFill>
                  <a:srgbClr val="FFFFFF"/>
                </a:solidFill>
                <a:latin typeface="Lucida Sans Unicode"/>
                <a:cs typeface="Lucida Sans Unicode"/>
              </a:rPr>
              <a:t>presence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people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dirty="0" sz="2100" spc="-6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Lucida Sans Unicode"/>
                <a:cs typeface="Lucida Sans Unicode"/>
              </a:rPr>
              <a:t>animals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garden.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sensors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Lucida Sans Unicode"/>
                <a:cs typeface="Lucida Sans Unicode"/>
              </a:rPr>
              <a:t>trigger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alerts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actions,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activating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Lucida Sans Unicode"/>
                <a:cs typeface="Lucida Sans Unicode"/>
              </a:rPr>
              <a:t>sprinkler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system.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study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conducted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Lucida Sans Unicode"/>
                <a:cs typeface="Lucida Sans Unicode"/>
              </a:rPr>
              <a:t>K.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Lucida Sans Unicode"/>
                <a:cs typeface="Lucida Sans Unicode"/>
              </a:rPr>
              <a:t>Y.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Lucida Sans Unicode"/>
                <a:cs typeface="Lucida Sans Unicode"/>
              </a:rPr>
              <a:t>Lee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Lucida Sans Unicode"/>
                <a:cs typeface="Lucida Sans Unicode"/>
              </a:rPr>
              <a:t>et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Lucida Sans Unicode"/>
                <a:cs typeface="Lucida Sans Unicode"/>
              </a:rPr>
              <a:t>al.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5">
                <a:solidFill>
                  <a:srgbClr val="FFFFFF"/>
                </a:solidFill>
                <a:latin typeface="Lucida Sans Unicode"/>
                <a:cs typeface="Lucida Sans Unicode"/>
              </a:rPr>
              <a:t>(2020)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found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100" spc="-6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motion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Lucida Sans Unicode"/>
                <a:cs typeface="Lucida Sans Unicode"/>
              </a:rPr>
              <a:t>sensor-based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Lucida Sans Unicode"/>
                <a:cs typeface="Lucida Sans Unicode"/>
              </a:rPr>
              <a:t>irrigation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was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Lucida Sans Unicode"/>
                <a:cs typeface="Lucida Sans Unicode"/>
              </a:rPr>
              <a:t>effective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conserving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water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than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traditional</a:t>
            </a:r>
            <a:r>
              <a:rPr dirty="0" sz="21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Lucida Sans Unicode"/>
                <a:cs typeface="Lucida Sans Unicode"/>
              </a:rPr>
              <a:t>timer-based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system.</a:t>
            </a:r>
            <a:endParaRPr sz="2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100" spc="15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00" spc="10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4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100" spc="-114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2100">
              <a:latin typeface="Lucida Sans Unicode"/>
              <a:cs typeface="Lucida Sans Unicode"/>
            </a:endParaRPr>
          </a:p>
          <a:p>
            <a:pPr marL="12700" marR="5080">
              <a:lnSpc>
                <a:spcPct val="116100"/>
              </a:lnSpc>
            </a:pPr>
            <a:r>
              <a:rPr dirty="0" sz="2100" spc="55">
                <a:solidFill>
                  <a:srgbClr val="FFFFFF"/>
                </a:solidFill>
                <a:latin typeface="Lucida Sans Unicode"/>
                <a:cs typeface="Lucida Sans Unicode"/>
              </a:rPr>
              <a:t>Water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level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sensors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essential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components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smart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5">
                <a:solidFill>
                  <a:srgbClr val="FFFFFF"/>
                </a:solidFill>
                <a:latin typeface="Lucida Sans Unicode"/>
                <a:cs typeface="Lucida Sans Unicode"/>
              </a:rPr>
              <a:t>garden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system,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Lucida Sans Unicode"/>
                <a:cs typeface="Lucida Sans Unicode"/>
              </a:rPr>
              <a:t>they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used </a:t>
            </a:r>
            <a:r>
              <a:rPr dirty="0" sz="2100" spc="-6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monitor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water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levels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Lucida Sans Unicode"/>
                <a:cs typeface="Lucida Sans Unicode"/>
              </a:rPr>
              <a:t>soil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0">
                <a:solidFill>
                  <a:srgbClr val="FFFFFF"/>
                </a:solidFill>
                <a:latin typeface="Lucida Sans Unicode"/>
                <a:cs typeface="Lucida Sans Unicode"/>
              </a:rPr>
              <a:t>alert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when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water</a:t>
            </a:r>
            <a:r>
              <a:rPr dirty="0" sz="21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plants.</a:t>
            </a:r>
            <a:r>
              <a:rPr dirty="0" sz="2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100" spc="-6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study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conducted </a:t>
            </a:r>
            <a:r>
              <a:rPr dirty="0" sz="2100" spc="55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dirty="0" sz="2100" spc="-35">
                <a:solidFill>
                  <a:srgbClr val="FFFFFF"/>
                </a:solidFill>
                <a:latin typeface="Lucida Sans Unicode"/>
                <a:cs typeface="Lucida Sans Unicode"/>
              </a:rPr>
              <a:t>N. N.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Sarkar </a:t>
            </a:r>
            <a:r>
              <a:rPr dirty="0" sz="2100" spc="50">
                <a:solidFill>
                  <a:srgbClr val="FFFFFF"/>
                </a:solidFill>
                <a:latin typeface="Lucida Sans Unicode"/>
                <a:cs typeface="Lucida Sans Unicode"/>
              </a:rPr>
              <a:t>et </a:t>
            </a:r>
            <a:r>
              <a:rPr dirty="0" sz="2100" spc="-35">
                <a:solidFill>
                  <a:srgbClr val="FFFFFF"/>
                </a:solidFill>
                <a:latin typeface="Lucida Sans Unicode"/>
                <a:cs typeface="Lucida Sans Unicode"/>
              </a:rPr>
              <a:t>al. </a:t>
            </a:r>
            <a:r>
              <a:rPr dirty="0" sz="2100" spc="-15">
                <a:solidFill>
                  <a:srgbClr val="FFFFFF"/>
                </a:solidFill>
                <a:latin typeface="Lucida Sans Unicode"/>
                <a:cs typeface="Lucida Sans Unicode"/>
              </a:rPr>
              <a:t>(2020) explored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use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smart </a:t>
            </a:r>
            <a:r>
              <a:rPr dirty="0" sz="2100" spc="-25">
                <a:solidFill>
                  <a:srgbClr val="FFFFFF"/>
                </a:solidFill>
                <a:latin typeface="Lucida Sans Unicode"/>
                <a:cs typeface="Lucida Sans Unicode"/>
              </a:rPr>
              <a:t>irrigation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dirty="0" sz="2100" spc="-6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combined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water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level </a:t>
            </a:r>
            <a:r>
              <a:rPr dirty="0" sz="2100" spc="-10">
                <a:solidFill>
                  <a:srgbClr val="FFFFFF"/>
                </a:solidFill>
                <a:latin typeface="Lucida Sans Unicode"/>
                <a:cs typeface="Lucida Sans Unicode"/>
              </a:rPr>
              <a:t>sensors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with a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machine </a:t>
            </a:r>
            <a:r>
              <a:rPr dirty="0" sz="2100" spc="-25">
                <a:solidFill>
                  <a:srgbClr val="FFFFFF"/>
                </a:solidFill>
                <a:latin typeface="Lucida Sans Unicode"/>
                <a:cs typeface="Lucida Sans Unicode"/>
              </a:rPr>
              <a:t>learning </a:t>
            </a:r>
            <a:r>
              <a:rPr dirty="0" sz="2100" spc="-20">
                <a:solidFill>
                  <a:srgbClr val="FFFFFF"/>
                </a:solidFill>
                <a:latin typeface="Lucida Sans Unicode"/>
                <a:cs typeface="Lucida Sans Unicode"/>
              </a:rPr>
              <a:t>algorithm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optimize </a:t>
            </a:r>
            <a:r>
              <a:rPr dirty="0" sz="2100" spc="25">
                <a:solidFill>
                  <a:srgbClr val="FFFFFF"/>
                </a:solidFill>
                <a:latin typeface="Lucida Sans Unicode"/>
                <a:cs typeface="Lucida Sans Unicode"/>
              </a:rPr>
              <a:t>water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Lucida Sans Unicode"/>
                <a:cs typeface="Lucida Sans Unicode"/>
              </a:rPr>
              <a:t>usage.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662" y="300101"/>
            <a:ext cx="1001331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45">
                <a:latin typeface="Tahoma"/>
                <a:cs typeface="Tahoma"/>
              </a:rPr>
              <a:t>L</a:t>
            </a:r>
            <a:r>
              <a:rPr dirty="0" sz="9200" spc="-114">
                <a:latin typeface="Tahoma"/>
                <a:cs typeface="Tahoma"/>
              </a:rPr>
              <a:t>i</a:t>
            </a:r>
            <a:r>
              <a:rPr dirty="0" sz="9200" spc="20">
                <a:latin typeface="Tahoma"/>
                <a:cs typeface="Tahoma"/>
              </a:rPr>
              <a:t>t</a:t>
            </a:r>
            <a:r>
              <a:rPr dirty="0" sz="9200" spc="-85">
                <a:latin typeface="Tahoma"/>
                <a:cs typeface="Tahoma"/>
              </a:rPr>
              <a:t>e</a:t>
            </a:r>
            <a:r>
              <a:rPr dirty="0" sz="9200" spc="-110">
                <a:latin typeface="Tahoma"/>
                <a:cs typeface="Tahoma"/>
              </a:rPr>
              <a:t>r</a:t>
            </a:r>
            <a:r>
              <a:rPr dirty="0" sz="9200" spc="-290">
                <a:latin typeface="Tahoma"/>
                <a:cs typeface="Tahoma"/>
              </a:rPr>
              <a:t>a</a:t>
            </a:r>
            <a:r>
              <a:rPr dirty="0" sz="9200" spc="20">
                <a:latin typeface="Tahoma"/>
                <a:cs typeface="Tahoma"/>
              </a:rPr>
              <a:t>t</a:t>
            </a:r>
            <a:r>
              <a:rPr dirty="0" sz="9200" spc="-165">
                <a:latin typeface="Tahoma"/>
                <a:cs typeface="Tahoma"/>
              </a:rPr>
              <a:t>u</a:t>
            </a:r>
            <a:r>
              <a:rPr dirty="0" sz="9200" spc="-110">
                <a:latin typeface="Tahoma"/>
                <a:cs typeface="Tahoma"/>
              </a:rPr>
              <a:t>r</a:t>
            </a:r>
            <a:r>
              <a:rPr dirty="0" sz="9200" spc="-80">
                <a:latin typeface="Tahoma"/>
                <a:cs typeface="Tahoma"/>
              </a:rPr>
              <a:t>e</a:t>
            </a:r>
            <a:r>
              <a:rPr dirty="0" sz="9200" spc="-530">
                <a:latin typeface="Tahoma"/>
                <a:cs typeface="Tahoma"/>
              </a:rPr>
              <a:t> </a:t>
            </a:r>
            <a:r>
              <a:rPr dirty="0" sz="9200" spc="-190">
                <a:latin typeface="Tahoma"/>
                <a:cs typeface="Tahoma"/>
              </a:rPr>
              <a:t>S</a:t>
            </a:r>
            <a:r>
              <a:rPr dirty="0" sz="9200" spc="-165">
                <a:latin typeface="Tahoma"/>
                <a:cs typeface="Tahoma"/>
              </a:rPr>
              <a:t>u</a:t>
            </a:r>
            <a:r>
              <a:rPr dirty="0" sz="9200" spc="-110">
                <a:latin typeface="Tahoma"/>
                <a:cs typeface="Tahoma"/>
              </a:rPr>
              <a:t>r</a:t>
            </a:r>
            <a:r>
              <a:rPr dirty="0" sz="9200" spc="-5">
                <a:latin typeface="Tahoma"/>
                <a:cs typeface="Tahoma"/>
              </a:rPr>
              <a:t>v</a:t>
            </a:r>
            <a:r>
              <a:rPr dirty="0" sz="9200" spc="-85">
                <a:latin typeface="Tahoma"/>
                <a:cs typeface="Tahoma"/>
              </a:rPr>
              <a:t>e</a:t>
            </a:r>
            <a:r>
              <a:rPr dirty="0" sz="9200" spc="20">
                <a:latin typeface="Tahoma"/>
                <a:cs typeface="Tahoma"/>
              </a:rPr>
              <a:t>y</a:t>
            </a:r>
            <a:endParaRPr sz="9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5398" y="3"/>
            <a:ext cx="8537670" cy="76050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6920" y="835616"/>
            <a:ext cx="1904946" cy="1989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9016" y="6705372"/>
            <a:ext cx="2278982" cy="35816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6683" y="2449858"/>
            <a:ext cx="11120755" cy="744537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Sprinklers:</a:t>
            </a:r>
            <a:endParaRPr sz="2200">
              <a:latin typeface="Lucida Sans Unicode"/>
              <a:cs typeface="Lucida Sans Unicode"/>
            </a:endParaRPr>
          </a:p>
          <a:p>
            <a:pPr marL="12700" marR="78105">
              <a:lnSpc>
                <a:spcPct val="116500"/>
              </a:lnSpc>
            </a:pP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Sprinklers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are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integral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part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smart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garden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system,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dirty="0" sz="2200" spc="50">
                <a:solidFill>
                  <a:srgbClr val="FFFFFF"/>
                </a:solidFill>
                <a:latin typeface="Lucida Sans Unicode"/>
                <a:cs typeface="Lucida Sans Unicode"/>
              </a:rPr>
              <a:t>they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provide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Lucida Sans Unicode"/>
                <a:cs typeface="Lucida Sans Unicode"/>
              </a:rPr>
              <a:t>controlled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consistent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Lucida Sans Unicode"/>
                <a:cs typeface="Lucida Sans Unicode"/>
              </a:rPr>
              <a:t>way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water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plants.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study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Lucida Sans Unicode"/>
                <a:cs typeface="Lucida Sans Unicode"/>
              </a:rPr>
              <a:t>conducted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4">
                <a:solidFill>
                  <a:srgbClr val="FFFFFF"/>
                </a:solidFill>
                <a:latin typeface="Lucida Sans Unicode"/>
                <a:cs typeface="Lucida Sans Unicode"/>
              </a:rPr>
              <a:t>J.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H.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Song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Lucida Sans Unicode"/>
                <a:cs typeface="Lucida Sans Unicode"/>
              </a:rPr>
              <a:t>et </a:t>
            </a:r>
            <a:r>
              <a:rPr dirty="0" sz="2200" spc="-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al.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(2019)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explored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smart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irrigation</a:t>
            </a:r>
            <a:r>
              <a:rPr dirty="0" sz="22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incorporated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Lucida Sans Unicode"/>
                <a:cs typeface="Lucida Sans Unicode"/>
              </a:rPr>
              <a:t>weather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 data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soil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moisture sensors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optimize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watering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schedules and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reduce water </a:t>
            </a:r>
            <a:r>
              <a:rPr dirty="0" sz="2200" spc="-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usage.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Gate:</a:t>
            </a:r>
            <a:endParaRPr sz="2200">
              <a:latin typeface="Lucida Sans Unicode"/>
              <a:cs typeface="Lucida Sans Unicode"/>
            </a:endParaRPr>
          </a:p>
          <a:p>
            <a:pPr marL="12700" marR="109855">
              <a:lnSpc>
                <a:spcPct val="116500"/>
              </a:lnSpc>
            </a:pPr>
            <a:r>
              <a:rPr dirty="0" sz="2200" spc="25">
                <a:solidFill>
                  <a:srgbClr val="FFFFFF"/>
                </a:solidFill>
                <a:latin typeface="Lucida Sans Unicode"/>
                <a:cs typeface="Lucida Sans Unicode"/>
              </a:rPr>
              <a:t>Gates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crucial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component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smart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garden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system,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Lucida Sans Unicode"/>
                <a:cs typeface="Lucida Sans Unicode"/>
              </a:rPr>
              <a:t>they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Lucida Sans Unicode"/>
                <a:cs typeface="Lucida Sans Unicode"/>
              </a:rPr>
              <a:t>control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garden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prevent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unauthorized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entry.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study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Lucida Sans Unicode"/>
                <a:cs typeface="Lucida Sans Unicode"/>
              </a:rPr>
              <a:t>conducted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L. </a:t>
            </a:r>
            <a:r>
              <a:rPr dirty="0" sz="2200" spc="25">
                <a:solidFill>
                  <a:srgbClr val="FFFFFF"/>
                </a:solidFill>
                <a:latin typeface="Lucida Sans Unicode"/>
                <a:cs typeface="Lucida Sans Unicode"/>
              </a:rPr>
              <a:t>W.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Lin </a:t>
            </a:r>
            <a:r>
              <a:rPr dirty="0" sz="2200" spc="55">
                <a:solidFill>
                  <a:srgbClr val="FFFFFF"/>
                </a:solidFill>
                <a:latin typeface="Lucida Sans Unicode"/>
                <a:cs typeface="Lucida Sans Unicode"/>
              </a:rPr>
              <a:t>et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al.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(2020) explored </a:t>
            </a:r>
            <a:r>
              <a:rPr dirty="0" sz="2200" spc="3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use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smart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gate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combined </a:t>
            </a:r>
            <a:r>
              <a:rPr dirty="0" sz="2200" spc="-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facial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recognition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technology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mobile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app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allow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authorized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enter </a:t>
            </a:r>
            <a:r>
              <a:rPr dirty="0" sz="2200" spc="-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garden.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000">
              <a:latin typeface="Lucida Sans Unicode"/>
              <a:cs typeface="Lucida Sans Unicode"/>
            </a:endParaRPr>
          </a:p>
          <a:p>
            <a:pPr marL="12700" marR="5080">
              <a:lnSpc>
                <a:spcPct val="116500"/>
              </a:lnSpc>
            </a:pP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conclusion,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smart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garden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systems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emerging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technology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greatly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 improve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efficiency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Lucida Sans Unicode"/>
                <a:cs typeface="Lucida Sans Unicode"/>
              </a:rPr>
              <a:t>effectiveness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gardening.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Motion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sensors,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water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Lucida Sans Unicode"/>
                <a:cs typeface="Lucida Sans Unicode"/>
              </a:rPr>
              <a:t>level </a:t>
            </a:r>
            <a:r>
              <a:rPr dirty="0" sz="2200" spc="-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sensors,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sprinklers,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gates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are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all essential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components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smart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garden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system,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and their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integration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lead </a:t>
            </a: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significant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benefits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terms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200" spc="30">
                <a:solidFill>
                  <a:srgbClr val="FFFFFF"/>
                </a:solidFill>
                <a:latin typeface="Lucida Sans Unicode"/>
                <a:cs typeface="Lucida Sans Unicode"/>
              </a:rPr>
              <a:t>water </a:t>
            </a:r>
            <a:r>
              <a:rPr dirty="0" sz="22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conservation,</a:t>
            </a:r>
            <a:r>
              <a:rPr dirty="0" sz="22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Lucida Sans Unicode"/>
                <a:cs typeface="Lucida Sans Unicode"/>
              </a:rPr>
              <a:t>plant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health,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security.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4559" y="191558"/>
            <a:ext cx="8813165" cy="12592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100" spc="35">
                <a:latin typeface="Tahoma"/>
                <a:cs typeface="Tahoma"/>
              </a:rPr>
              <a:t>L</a:t>
            </a:r>
            <a:r>
              <a:rPr dirty="0" sz="8100" spc="-105">
                <a:latin typeface="Tahoma"/>
                <a:cs typeface="Tahoma"/>
              </a:rPr>
              <a:t>i</a:t>
            </a:r>
            <a:r>
              <a:rPr dirty="0" sz="8100" spc="15">
                <a:latin typeface="Tahoma"/>
                <a:cs typeface="Tahoma"/>
              </a:rPr>
              <a:t>t</a:t>
            </a:r>
            <a:r>
              <a:rPr dirty="0" sz="8100" spc="-80">
                <a:latin typeface="Tahoma"/>
                <a:cs typeface="Tahoma"/>
              </a:rPr>
              <a:t>e</a:t>
            </a:r>
            <a:r>
              <a:rPr dirty="0" sz="8100" spc="-100">
                <a:latin typeface="Tahoma"/>
                <a:cs typeface="Tahoma"/>
              </a:rPr>
              <a:t>r</a:t>
            </a:r>
            <a:r>
              <a:rPr dirty="0" sz="8100" spc="-260">
                <a:latin typeface="Tahoma"/>
                <a:cs typeface="Tahoma"/>
              </a:rPr>
              <a:t>a</a:t>
            </a:r>
            <a:r>
              <a:rPr dirty="0" sz="8100" spc="15">
                <a:latin typeface="Tahoma"/>
                <a:cs typeface="Tahoma"/>
              </a:rPr>
              <a:t>t</a:t>
            </a:r>
            <a:r>
              <a:rPr dirty="0" sz="8100" spc="-150">
                <a:latin typeface="Tahoma"/>
                <a:cs typeface="Tahoma"/>
              </a:rPr>
              <a:t>u</a:t>
            </a:r>
            <a:r>
              <a:rPr dirty="0" sz="8100" spc="-100">
                <a:latin typeface="Tahoma"/>
                <a:cs typeface="Tahoma"/>
              </a:rPr>
              <a:t>r</a:t>
            </a:r>
            <a:r>
              <a:rPr dirty="0" sz="8100" spc="-75">
                <a:latin typeface="Tahoma"/>
                <a:cs typeface="Tahoma"/>
              </a:rPr>
              <a:t>e</a:t>
            </a:r>
            <a:r>
              <a:rPr dirty="0" sz="8100" spc="-465">
                <a:latin typeface="Tahoma"/>
                <a:cs typeface="Tahoma"/>
              </a:rPr>
              <a:t> </a:t>
            </a:r>
            <a:r>
              <a:rPr dirty="0" sz="8100" spc="-175">
                <a:latin typeface="Tahoma"/>
                <a:cs typeface="Tahoma"/>
              </a:rPr>
              <a:t>S</a:t>
            </a:r>
            <a:r>
              <a:rPr dirty="0" sz="8100" spc="-150">
                <a:latin typeface="Tahoma"/>
                <a:cs typeface="Tahoma"/>
              </a:rPr>
              <a:t>u</a:t>
            </a:r>
            <a:r>
              <a:rPr dirty="0" sz="8100" spc="-100">
                <a:latin typeface="Tahoma"/>
                <a:cs typeface="Tahoma"/>
              </a:rPr>
              <a:t>r</a:t>
            </a:r>
            <a:r>
              <a:rPr dirty="0" sz="8100" spc="-5">
                <a:latin typeface="Tahoma"/>
                <a:cs typeface="Tahoma"/>
              </a:rPr>
              <a:t>v</a:t>
            </a:r>
            <a:r>
              <a:rPr dirty="0" sz="8100" spc="-80">
                <a:latin typeface="Tahoma"/>
                <a:cs typeface="Tahoma"/>
              </a:rPr>
              <a:t>e</a:t>
            </a:r>
            <a:r>
              <a:rPr dirty="0" sz="8100" spc="15">
                <a:latin typeface="Tahoma"/>
                <a:cs typeface="Tahoma"/>
              </a:rPr>
              <a:t>y</a:t>
            </a:r>
            <a:endParaRPr sz="8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9669" y="3111316"/>
            <a:ext cx="10467973" cy="61436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61376" y="206821"/>
            <a:ext cx="15561310" cy="95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00" spc="130" b="1">
                <a:solidFill>
                  <a:srgbClr val="FFFFFF"/>
                </a:solidFill>
                <a:latin typeface="Times New Roman"/>
                <a:cs typeface="Times New Roman"/>
              </a:rPr>
              <a:t>DESIGN</a:t>
            </a:r>
            <a:r>
              <a:rPr dirty="0" sz="6100" spc="-1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100" spc="40" b="1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dirty="0" sz="6100" spc="-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100" spc="200" b="1">
                <a:solidFill>
                  <a:srgbClr val="FFFFFF"/>
                </a:solidFill>
                <a:latin typeface="Times New Roman"/>
                <a:cs typeface="Times New Roman"/>
              </a:rPr>
              <a:t>MODULES</a:t>
            </a:r>
            <a:r>
              <a:rPr dirty="0" sz="6100" spc="-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100" spc="120" b="1">
                <a:solidFill>
                  <a:srgbClr val="FFFFFF"/>
                </a:solidFill>
                <a:latin typeface="Times New Roman"/>
                <a:cs typeface="Times New Roman"/>
              </a:rPr>
              <a:t>DESCRIPTION</a:t>
            </a:r>
            <a:endParaRPr sz="6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16380" y="1774334"/>
            <a:ext cx="7055484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1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5200" spc="-12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5200" spc="-16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5200" spc="-6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5200" spc="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5200" spc="-3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1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5200" spc="-16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5200" spc="-6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5200" spc="7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5200" spc="-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200" spc="-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5200" spc="-3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11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5200" spc="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5200" spc="-10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5200" spc="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5200" spc="-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200" spc="-114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5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6075" y="3396526"/>
            <a:ext cx="13820774" cy="4133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98309" algn="l"/>
                <a:tab pos="8807450" algn="l"/>
              </a:tabLst>
            </a:pPr>
            <a:r>
              <a:rPr dirty="0" spc="-20"/>
              <a:t>CA</a:t>
            </a:r>
            <a:r>
              <a:rPr dirty="0"/>
              <a:t>L</a:t>
            </a:r>
            <a:r>
              <a:rPr dirty="0" spc="-20"/>
              <a:t>C</a:t>
            </a:r>
            <a:r>
              <a:rPr dirty="0" spc="305"/>
              <a:t>U</a:t>
            </a:r>
            <a:r>
              <a:rPr dirty="0"/>
              <a:t>L</a:t>
            </a:r>
            <a:r>
              <a:rPr dirty="0" spc="-20"/>
              <a:t>A</a:t>
            </a:r>
            <a:r>
              <a:rPr dirty="0"/>
              <a:t>T</a:t>
            </a:r>
            <a:r>
              <a:rPr dirty="0" spc="-30"/>
              <a:t>I</a:t>
            </a:r>
            <a:r>
              <a:rPr dirty="0" spc="280"/>
              <a:t>O</a:t>
            </a:r>
            <a:r>
              <a:rPr dirty="0" spc="305"/>
              <a:t>N</a:t>
            </a:r>
            <a:r>
              <a:rPr dirty="0" spc="300"/>
              <a:t>S</a:t>
            </a:r>
            <a:r>
              <a:rPr dirty="0" spc="300"/>
              <a:t>	</a:t>
            </a:r>
            <a:r>
              <a:rPr dirty="0" spc="-20"/>
              <a:t>A</a:t>
            </a:r>
            <a:r>
              <a:rPr dirty="0" spc="305"/>
              <a:t>ND</a:t>
            </a:r>
            <a:r>
              <a:rPr dirty="0" spc="305"/>
              <a:t>	</a:t>
            </a:r>
            <a:r>
              <a:rPr dirty="0" spc="-30"/>
              <a:t>I</a:t>
            </a:r>
            <a:r>
              <a:rPr dirty="0" spc="290"/>
              <a:t>M</a:t>
            </a:r>
            <a:r>
              <a:rPr dirty="0" spc="350"/>
              <a:t>P</a:t>
            </a:r>
            <a:r>
              <a:rPr dirty="0"/>
              <a:t>LE</a:t>
            </a:r>
            <a:r>
              <a:rPr dirty="0" spc="290"/>
              <a:t>M</a:t>
            </a:r>
            <a:r>
              <a:rPr dirty="0"/>
              <a:t>E</a:t>
            </a:r>
            <a:r>
              <a:rPr dirty="0" spc="305"/>
              <a:t>N</a:t>
            </a:r>
            <a:r>
              <a:rPr dirty="0"/>
              <a:t>T</a:t>
            </a:r>
            <a:r>
              <a:rPr dirty="0" spc="-20"/>
              <a:t>A</a:t>
            </a:r>
            <a:r>
              <a:rPr dirty="0"/>
              <a:t>T</a:t>
            </a:r>
            <a:r>
              <a:rPr dirty="0" spc="-30"/>
              <a:t>I</a:t>
            </a:r>
            <a:r>
              <a:rPr dirty="0" spc="280"/>
              <a:t>O</a:t>
            </a:r>
            <a:r>
              <a:rPr dirty="0" spc="305"/>
              <a:t>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0915" y="8687253"/>
            <a:ext cx="2813243" cy="15997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85" y="1"/>
            <a:ext cx="4356373" cy="18276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065425"/>
            <a:ext cx="5510770" cy="622157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427707" y="1"/>
            <a:ext cx="7860665" cy="10287000"/>
            <a:chOff x="10427707" y="1"/>
            <a:chExt cx="7860665" cy="1028700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7707" y="1"/>
              <a:ext cx="7860291" cy="47677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5102" y="4386927"/>
              <a:ext cx="5822897" cy="590007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700" y="2818187"/>
            <a:ext cx="7820024" cy="6438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77459" y="2801295"/>
            <a:ext cx="7848599" cy="64579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0310" y="1324522"/>
            <a:ext cx="129057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45735" algn="l"/>
                <a:tab pos="6871334" algn="l"/>
              </a:tabLst>
            </a:pPr>
            <a:r>
              <a:rPr dirty="0" sz="4800" spc="245" b="0">
                <a:latin typeface="Times New Roman"/>
                <a:cs typeface="Times New Roman"/>
              </a:rPr>
              <a:t>C</a:t>
            </a:r>
            <a:r>
              <a:rPr dirty="0" sz="4800" spc="229" b="0">
                <a:latin typeface="Times New Roman"/>
                <a:cs typeface="Times New Roman"/>
              </a:rPr>
              <a:t>A</a:t>
            </a:r>
            <a:r>
              <a:rPr dirty="0" sz="4800" spc="265" b="0">
                <a:latin typeface="Times New Roman"/>
                <a:cs typeface="Times New Roman"/>
              </a:rPr>
              <a:t>L</a:t>
            </a:r>
            <a:r>
              <a:rPr dirty="0" sz="4800" spc="245" b="0">
                <a:latin typeface="Times New Roman"/>
                <a:cs typeface="Times New Roman"/>
              </a:rPr>
              <a:t>C</a:t>
            </a:r>
            <a:r>
              <a:rPr dirty="0" sz="4800" spc="480" b="0">
                <a:latin typeface="Times New Roman"/>
                <a:cs typeface="Times New Roman"/>
              </a:rPr>
              <a:t>U</a:t>
            </a:r>
            <a:r>
              <a:rPr dirty="0" sz="4800" spc="265" b="0">
                <a:latin typeface="Times New Roman"/>
                <a:cs typeface="Times New Roman"/>
              </a:rPr>
              <a:t>L</a:t>
            </a:r>
            <a:r>
              <a:rPr dirty="0" sz="4800" spc="229" b="0">
                <a:latin typeface="Times New Roman"/>
                <a:cs typeface="Times New Roman"/>
              </a:rPr>
              <a:t>A</a:t>
            </a:r>
            <a:r>
              <a:rPr dirty="0" sz="4800" spc="265" b="0">
                <a:latin typeface="Times New Roman"/>
                <a:cs typeface="Times New Roman"/>
              </a:rPr>
              <a:t>T</a:t>
            </a:r>
            <a:r>
              <a:rPr dirty="0" sz="4800" spc="245" b="0">
                <a:latin typeface="Times New Roman"/>
                <a:cs typeface="Times New Roman"/>
              </a:rPr>
              <a:t>I</a:t>
            </a:r>
            <a:r>
              <a:rPr dirty="0" sz="4800" spc="229" b="0">
                <a:latin typeface="Times New Roman"/>
                <a:cs typeface="Times New Roman"/>
              </a:rPr>
              <a:t>O</a:t>
            </a:r>
            <a:r>
              <a:rPr dirty="0" sz="4800" spc="480" b="0">
                <a:latin typeface="Times New Roman"/>
                <a:cs typeface="Times New Roman"/>
              </a:rPr>
              <a:t>N</a:t>
            </a:r>
            <a:r>
              <a:rPr dirty="0" sz="4800" spc="-20" b="0">
                <a:latin typeface="Times New Roman"/>
                <a:cs typeface="Times New Roman"/>
              </a:rPr>
              <a:t>S</a:t>
            </a:r>
            <a:r>
              <a:rPr dirty="0" sz="4800" spc="-20" b="0">
                <a:latin typeface="Times New Roman"/>
                <a:cs typeface="Times New Roman"/>
              </a:rPr>
              <a:t>	</a:t>
            </a:r>
            <a:r>
              <a:rPr dirty="0" sz="4800" spc="229" b="0">
                <a:latin typeface="Times New Roman"/>
                <a:cs typeface="Times New Roman"/>
              </a:rPr>
              <a:t>A</a:t>
            </a:r>
            <a:r>
              <a:rPr dirty="0" sz="4800" spc="480" b="0">
                <a:latin typeface="Times New Roman"/>
                <a:cs typeface="Times New Roman"/>
              </a:rPr>
              <a:t>ND</a:t>
            </a:r>
            <a:r>
              <a:rPr dirty="0" sz="4800" spc="480" b="0">
                <a:latin typeface="Times New Roman"/>
                <a:cs typeface="Times New Roman"/>
              </a:rPr>
              <a:t>	</a:t>
            </a:r>
            <a:r>
              <a:rPr dirty="0" sz="4800" spc="245" b="0">
                <a:latin typeface="Times New Roman"/>
                <a:cs typeface="Times New Roman"/>
              </a:rPr>
              <a:t>I</a:t>
            </a:r>
            <a:r>
              <a:rPr dirty="0" sz="4800" spc="480" b="0">
                <a:latin typeface="Times New Roman"/>
                <a:cs typeface="Times New Roman"/>
              </a:rPr>
              <a:t>M</a:t>
            </a:r>
            <a:r>
              <a:rPr dirty="0" sz="4800" spc="225" b="0">
                <a:latin typeface="Times New Roman"/>
                <a:cs typeface="Times New Roman"/>
              </a:rPr>
              <a:t>P</a:t>
            </a:r>
            <a:r>
              <a:rPr dirty="0" sz="4800" spc="265" b="0">
                <a:latin typeface="Times New Roman"/>
                <a:cs typeface="Times New Roman"/>
              </a:rPr>
              <a:t>LE</a:t>
            </a:r>
            <a:r>
              <a:rPr dirty="0" sz="4800" spc="480" b="0">
                <a:latin typeface="Times New Roman"/>
                <a:cs typeface="Times New Roman"/>
              </a:rPr>
              <a:t>M</a:t>
            </a:r>
            <a:r>
              <a:rPr dirty="0" sz="4800" spc="265" b="0">
                <a:latin typeface="Times New Roman"/>
                <a:cs typeface="Times New Roman"/>
              </a:rPr>
              <a:t>E</a:t>
            </a:r>
            <a:r>
              <a:rPr dirty="0" sz="4800" spc="480" b="0">
                <a:latin typeface="Times New Roman"/>
                <a:cs typeface="Times New Roman"/>
              </a:rPr>
              <a:t>N</a:t>
            </a:r>
            <a:r>
              <a:rPr dirty="0" sz="4800" spc="265" b="0">
                <a:latin typeface="Times New Roman"/>
                <a:cs typeface="Times New Roman"/>
              </a:rPr>
              <a:t>T</a:t>
            </a:r>
            <a:r>
              <a:rPr dirty="0" sz="4800" spc="229" b="0">
                <a:latin typeface="Times New Roman"/>
                <a:cs typeface="Times New Roman"/>
              </a:rPr>
              <a:t>A</a:t>
            </a:r>
            <a:r>
              <a:rPr dirty="0" sz="4800" spc="265" b="0">
                <a:latin typeface="Times New Roman"/>
                <a:cs typeface="Times New Roman"/>
              </a:rPr>
              <a:t>T</a:t>
            </a:r>
            <a:r>
              <a:rPr dirty="0" sz="4800" spc="245" b="0">
                <a:latin typeface="Times New Roman"/>
                <a:cs typeface="Times New Roman"/>
              </a:rPr>
              <a:t>I</a:t>
            </a:r>
            <a:r>
              <a:rPr dirty="0" sz="4800" spc="229" b="0">
                <a:latin typeface="Times New Roman"/>
                <a:cs typeface="Times New Roman"/>
              </a:rPr>
              <a:t>O</a:t>
            </a:r>
            <a:r>
              <a:rPr dirty="0" sz="4800" spc="480" b="0">
                <a:latin typeface="Times New Roman"/>
                <a:cs typeface="Times New Roman"/>
              </a:rPr>
              <a:t>N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862" y="6679445"/>
            <a:ext cx="3061328" cy="3162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7633950" cy="9831070"/>
            <a:chOff x="0" y="0"/>
            <a:chExt cx="17633950" cy="98310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15580" cy="4097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856" y="2840200"/>
              <a:ext cx="6167899" cy="5943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557" y="1773697"/>
              <a:ext cx="9105899" cy="4533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6005" y="6677974"/>
              <a:ext cx="10277475" cy="31527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16927" y="634147"/>
            <a:ext cx="12294870" cy="773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900" spc="-25">
                <a:latin typeface="Tahoma"/>
                <a:cs typeface="Tahoma"/>
              </a:rPr>
              <a:t>CALCULATIONS</a:t>
            </a:r>
            <a:r>
              <a:rPr dirty="0" sz="4900" spc="-310">
                <a:latin typeface="Tahoma"/>
                <a:cs typeface="Tahoma"/>
              </a:rPr>
              <a:t> </a:t>
            </a:r>
            <a:r>
              <a:rPr dirty="0" sz="4900" spc="45">
                <a:latin typeface="Tahoma"/>
                <a:cs typeface="Tahoma"/>
              </a:rPr>
              <a:t>AND</a:t>
            </a:r>
            <a:r>
              <a:rPr dirty="0" sz="4900" spc="-305">
                <a:latin typeface="Tahoma"/>
                <a:cs typeface="Tahoma"/>
              </a:rPr>
              <a:t> </a:t>
            </a:r>
            <a:r>
              <a:rPr dirty="0" sz="4900" spc="-90">
                <a:latin typeface="Tahoma"/>
                <a:cs typeface="Tahoma"/>
              </a:rPr>
              <a:t>IMPLEMENTATION</a:t>
            </a:r>
            <a:endParaRPr sz="4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Balaram </dc:creator>
  <cp:keywords>DAFhG4Af0lc,BAEPvWkd11E</cp:keywords>
  <dc:title>SMART GARDEN</dc:title>
  <dcterms:created xsi:type="dcterms:W3CDTF">2023-05-12T16:15:23Z</dcterms:created>
  <dcterms:modified xsi:type="dcterms:W3CDTF">2023-05-12T16:15:23Z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2023-05-12T00:00:00Z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2023-05-12T00:00:00Z</vt:filetime>
  </property>
</Properties>
</file>